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300" r:id="rId3"/>
    <p:sldId id="301" r:id="rId4"/>
    <p:sldId id="302" r:id="rId5"/>
    <p:sldId id="303" r:id="rId6"/>
    <p:sldId id="305" r:id="rId7"/>
    <p:sldId id="315" r:id="rId8"/>
    <p:sldId id="307" r:id="rId9"/>
    <p:sldId id="306" r:id="rId10"/>
    <p:sldId id="320" r:id="rId11"/>
    <p:sldId id="321" r:id="rId12"/>
    <p:sldId id="322" r:id="rId13"/>
    <p:sldId id="323" r:id="rId14"/>
    <p:sldId id="299" r:id="rId15"/>
    <p:sldId id="319" r:id="rId16"/>
    <p:sldId id="324" r:id="rId17"/>
    <p:sldId id="325" r:id="rId18"/>
    <p:sldId id="295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00083-AFB9-4E86-BE2A-1DDD189282C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31B7D-3E64-4E83-9474-473C5E9192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3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EFABC-32A5-42A0-8BDD-8164C2B03C86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8BBC0-F612-4635-9A9E-E5698D5509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3825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48446D-8974-476E-ACC4-C64527B9B0F6}" type="slidenum">
              <a:rPr lang="en-US" altLang="ko-KR" smtClean="0"/>
              <a:pPr>
                <a:defRPr/>
              </a:pPr>
              <a:t>18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99479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3" descr="표지-가로형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79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9DE6C-5D0E-42A3-A8D8-CD4C36AA9298}" type="datetimeFigureOut">
              <a:rPr lang="ko-KR" altLang="en-US" smtClean="0"/>
              <a:pPr/>
              <a:t>2017-10-19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1A923-0C68-44A2-A420-AE64F4B4B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71600" y="1412776"/>
            <a:ext cx="7056784" cy="1516158"/>
          </a:xfrm>
        </p:spPr>
        <p:txBody>
          <a:bodyPr>
            <a:noAutofit/>
          </a:bodyPr>
          <a:lstStyle/>
          <a:p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대형종합병원 행정직 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&amp;</a:t>
            </a:r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4000" b="1" dirty="0" smtClean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/>
            </a:r>
            <a:br>
              <a:rPr lang="en-US" altLang="ko-KR" sz="4000" b="1" dirty="0" smtClean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</a:br>
            <a:r>
              <a:rPr lang="ko-KR" altLang="en-US" sz="4800" b="1" dirty="0" err="1" smtClean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보건직</a:t>
            </a:r>
            <a:r>
              <a:rPr lang="ko-KR" altLang="en-US" sz="4800" b="1" dirty="0" smtClean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공무원이 되는 길</a:t>
            </a:r>
            <a:endParaRPr lang="ko-KR" altLang="en-US" sz="4800" dirty="0">
              <a:solidFill>
                <a:schemeClr val="tx2">
                  <a:lumMod val="7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00034" y="307181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404664"/>
            <a:ext cx="3718196" cy="36933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중앙고등학교 진로 특강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47001" y="3573016"/>
            <a:ext cx="193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dirty="0" smtClean="0"/>
              <a:t>2017.  10.  28</a:t>
            </a:r>
            <a:endParaRPr lang="ko-KR" altLang="en-US" dirty="0"/>
          </a:p>
        </p:txBody>
      </p:sp>
      <p:pic>
        <p:nvPicPr>
          <p:cNvPr id="7" name="Picture 1028" descr="선린대학로고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70862"/>
            <a:ext cx="2108696" cy="39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33861" y="4869160"/>
            <a:ext cx="6434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이 창 은</a:t>
            </a:r>
            <a:r>
              <a:rPr lang="en-US" altLang="ko-KR" sz="20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en-US" altLang="ko-KR" sz="2000" dirty="0" err="1" smtClean="0">
                <a:latin typeface="HY강B" pitchFamily="18" charset="-127"/>
                <a:ea typeface="HY강B" pitchFamily="18" charset="-127"/>
              </a:rPr>
              <a:t>Ph.D</a:t>
            </a:r>
            <a:r>
              <a:rPr lang="en-US" altLang="ko-KR" sz="2000" dirty="0" smtClean="0">
                <a:latin typeface="HY강B" pitchFamily="18" charset="-127"/>
                <a:ea typeface="HY강B" pitchFamily="18" charset="-127"/>
              </a:rPr>
              <a:t>, M.P.H)</a:t>
            </a:r>
          </a:p>
          <a:p>
            <a:pPr algn="ctr"/>
            <a:r>
              <a:rPr lang="en-US" altLang="ko-KR" sz="2000" dirty="0" smtClean="0">
                <a:latin typeface="HY강M" pitchFamily="18" charset="-127"/>
                <a:ea typeface="HY강M" pitchFamily="18" charset="-127"/>
              </a:rPr>
              <a:t>(</a:t>
            </a:r>
            <a:r>
              <a:rPr lang="ko-KR" altLang="en-US" sz="2000" dirty="0" smtClean="0">
                <a:latin typeface="HY강M" pitchFamily="18" charset="-127"/>
                <a:ea typeface="HY강M" pitchFamily="18" charset="-127"/>
              </a:rPr>
              <a:t>선린대학교 보건행정과 교수</a:t>
            </a:r>
            <a:r>
              <a:rPr lang="en-US" altLang="ko-KR" sz="2000" dirty="0" smtClean="0">
                <a:latin typeface="HY강M" pitchFamily="18" charset="-127"/>
                <a:ea typeface="HY강M" pitchFamily="18" charset="-127"/>
              </a:rPr>
              <a:t>)</a:t>
            </a:r>
            <a:r>
              <a:rPr lang="ko-KR" altLang="en-US" sz="2000" dirty="0" smtClean="0">
                <a:latin typeface="HY강M" pitchFamily="18" charset="-127"/>
                <a:ea typeface="HY강M" pitchFamily="18" charset="-127"/>
              </a:rPr>
              <a:t> </a:t>
            </a:r>
            <a:endParaRPr lang="ko-KR" altLang="en-US" sz="2000" dirty="0">
              <a:latin typeface="HY강M" pitchFamily="18" charset="-127"/>
              <a:ea typeface="HY강M" pitchFamily="18" charset="-127"/>
            </a:endParaRPr>
          </a:p>
        </p:txBody>
      </p:sp>
      <p:pic>
        <p:nvPicPr>
          <p:cNvPr id="3074" name="Picture 2" descr="C:\Users\Administrator\Desktop\중앙고마크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144" y="282033"/>
            <a:ext cx="21844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68338" y="718592"/>
            <a:ext cx="7696200" cy="838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ko-KR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4</a:t>
            </a:r>
            <a:r>
              <a:rPr lang="ko-KR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차 산업혁명의 핵심 </a:t>
            </a:r>
            <a:r>
              <a:rPr lang="en-US" altLang="ko-KR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Key Word)</a:t>
            </a:r>
            <a:endParaRPr lang="ko-KR" altLang="en-US" sz="4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195" name="Text Box 1027"/>
          <p:cNvSpPr txBox="1">
            <a:spLocks noChangeArrowheads="1"/>
          </p:cNvSpPr>
          <p:nvPr/>
        </p:nvSpPr>
        <p:spPr bwMode="auto">
          <a:xfrm>
            <a:off x="395287" y="2204864"/>
            <a:ext cx="8065145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9144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3200" dirty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인공지능 </a:t>
            </a:r>
            <a:r>
              <a:rPr lang="en-US" altLang="ko-KR" sz="3200" dirty="0" smtClean="0">
                <a:latin typeface="HY강B" pitchFamily="18" charset="-127"/>
                <a:ea typeface="HY강B" pitchFamily="18" charset="-127"/>
              </a:rPr>
              <a:t>(AI)</a:t>
            </a:r>
            <a:endParaRPr lang="ko-KR" altLang="en-US" dirty="0">
              <a:solidFill>
                <a:schemeClr val="hlink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196" name="Text Box 1027"/>
          <p:cNvSpPr txBox="1">
            <a:spLocks noChangeArrowheads="1"/>
          </p:cNvSpPr>
          <p:nvPr/>
        </p:nvSpPr>
        <p:spPr bwMode="auto">
          <a:xfrm>
            <a:off x="395284" y="3212976"/>
            <a:ext cx="8065145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9144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3200" dirty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사물인터넷 </a:t>
            </a:r>
            <a:r>
              <a:rPr lang="en-US" altLang="ko-KR" sz="32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en-US" altLang="ko-KR" sz="3200" dirty="0" err="1" smtClean="0">
                <a:latin typeface="HY강B" pitchFamily="18" charset="-127"/>
                <a:ea typeface="HY강B" pitchFamily="18" charset="-127"/>
              </a:rPr>
              <a:t>IoT</a:t>
            </a:r>
            <a:r>
              <a:rPr lang="en-US" altLang="ko-KR" sz="3200" dirty="0" smtClean="0">
                <a:latin typeface="HY강B" pitchFamily="18" charset="-127"/>
                <a:ea typeface="HY강B" pitchFamily="18" charset="-127"/>
              </a:rPr>
              <a:t>)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" name="Text Box 1027"/>
          <p:cNvSpPr txBox="1">
            <a:spLocks noChangeArrowheads="1"/>
          </p:cNvSpPr>
          <p:nvPr/>
        </p:nvSpPr>
        <p:spPr bwMode="auto">
          <a:xfrm>
            <a:off x="395536" y="4212377"/>
            <a:ext cx="8065145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9144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3200" dirty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 err="1" smtClean="0">
                <a:latin typeface="HY강B" pitchFamily="18" charset="-127"/>
                <a:ea typeface="HY강B" pitchFamily="18" charset="-127"/>
              </a:rPr>
              <a:t>빅데이터</a:t>
            </a: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 분석 </a:t>
            </a:r>
            <a:r>
              <a:rPr lang="en-US" altLang="ko-KR" sz="3200" dirty="0" smtClean="0">
                <a:latin typeface="HY강B" pitchFamily="18" charset="-127"/>
                <a:ea typeface="HY강B" pitchFamily="18" charset="-127"/>
              </a:rPr>
              <a:t>(Big Data Analysis)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378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39248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인공지능 의사 </a:t>
            </a:r>
            <a:r>
              <a:rPr lang="ko-KR" altLang="en-US" sz="2800" dirty="0" err="1" smtClean="0">
                <a:latin typeface="HY강B" pitchFamily="18" charset="-127"/>
                <a:ea typeface="HY강B" pitchFamily="18" charset="-127"/>
              </a:rPr>
              <a:t>왓슨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(Watson)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등장</a:t>
            </a:r>
            <a:endParaRPr lang="en-US" altLang="ko-KR" sz="2800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환자역할 강화 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800" dirty="0" err="1">
                <a:latin typeface="HY강B" pitchFamily="18" charset="-127"/>
                <a:ea typeface="HY강B" pitchFamily="18" charset="-127"/>
              </a:rPr>
              <a:t>클라우드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사물인터넷 활용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. </a:t>
            </a: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실시간 건강체크 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치료 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  <a:sym typeface="Wingdings" pitchFamily="2" charset="2"/>
              </a:rPr>
              <a:t> </a:t>
            </a: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예방 강화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)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의료인 </a:t>
            </a:r>
            <a:r>
              <a:rPr lang="ko-KR" altLang="en-US" sz="2800">
                <a:latin typeface="HY강B" pitchFamily="18" charset="-127"/>
                <a:ea typeface="HY강B" pitchFamily="18" charset="-127"/>
              </a:rPr>
              <a:t>역할 </a:t>
            </a:r>
            <a:r>
              <a:rPr lang="ko-KR" altLang="en-US" sz="2800" smtClean="0">
                <a:latin typeface="HY강B" pitchFamily="18" charset="-127"/>
                <a:ea typeface="HY강B" pitchFamily="18" charset="-127"/>
              </a:rPr>
              <a:t>감소 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진단 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&amp; </a:t>
            </a: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치료기능 축소</a:t>
            </a:r>
            <a:endParaRPr lang="en-US" altLang="ko-KR" sz="2800" dirty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인구구조변화 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노령화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dirty="0" err="1">
                <a:latin typeface="HY강B" pitchFamily="18" charset="-127"/>
                <a:ea typeface="HY강B" pitchFamily="18" charset="-127"/>
              </a:rPr>
              <a:t>저출산</a:t>
            </a: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800" dirty="0">
                <a:latin typeface="HY강B" pitchFamily="18" charset="-127"/>
                <a:ea typeface="HY강B" pitchFamily="18" charset="-127"/>
              </a:rPr>
              <a:t>질병패턴 변화</a:t>
            </a:r>
            <a:r>
              <a:rPr lang="en-US" altLang="ko-KR" sz="2800" dirty="0"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2800" dirty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진료패턴의 변화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800" dirty="0" err="1" smtClean="0">
                <a:latin typeface="HY강B" pitchFamily="18" charset="-127"/>
                <a:ea typeface="HY강B" pitchFamily="18" charset="-127"/>
              </a:rPr>
              <a:t>내원치료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  <a:sym typeface="Wingdings" pitchFamily="2" charset="2"/>
              </a:rPr>
              <a:t>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  <a:sym typeface="Wingdings" pitchFamily="2" charset="2"/>
              </a:rPr>
              <a:t>원격치료</a:t>
            </a:r>
            <a:endParaRPr lang="ko-KR" altLang="en-US" sz="2800" dirty="0" smtClean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68338" y="620688"/>
            <a:ext cx="7696200" cy="838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ko-KR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미래의 보건의료</a:t>
            </a:r>
          </a:p>
        </p:txBody>
      </p:sp>
    </p:spTree>
    <p:extLst>
      <p:ext uri="{BB962C8B-B14F-4D97-AF65-F5344CB8AC3E}">
        <p14:creationId xmlns:p14="http://schemas.microsoft.com/office/powerpoint/2010/main" val="4798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보건행정이란 학문의 역사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429174"/>
              </p:ext>
            </p:extLst>
          </p:nvPr>
        </p:nvGraphicFramePr>
        <p:xfrm>
          <a:off x="323529" y="1571612"/>
          <a:ext cx="8640959" cy="4264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3793"/>
                <a:gridCol w="5460942"/>
                <a:gridCol w="2016224"/>
              </a:tblGrid>
              <a:tr h="8064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1959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서울대학교 보건대학원 개설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석사과정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</a:tr>
              <a:tr h="8064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1963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대한민국 최초 학부에서 개설</a:t>
                      </a:r>
                      <a:endParaRPr lang="en-US" altLang="ko-KR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latinLnBrk="1"/>
                      <a:r>
                        <a:rPr lang="en-US" altLang="ko-KR" sz="2400" dirty="0" smtClean="0">
                          <a:latin typeface="HY강B" pitchFamily="18" charset="-127"/>
                          <a:ea typeface="HY강B" pitchFamily="18" charset="-127"/>
                        </a:rPr>
                        <a:t> (</a:t>
                      </a:r>
                      <a:r>
                        <a:rPr lang="ko-KR" altLang="en-US" sz="2400" dirty="0" smtClean="0">
                          <a:latin typeface="HY강B" pitchFamily="18" charset="-127"/>
                          <a:ea typeface="HY강B" pitchFamily="18" charset="-127"/>
                        </a:rPr>
                        <a:t>고려대학교 병설 보건전문대학</a:t>
                      </a:r>
                      <a:r>
                        <a:rPr lang="en-US" altLang="ko-KR" sz="2400" dirty="0" smtClean="0"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ko-KR" altLang="en-US" sz="24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전문학사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</a:tr>
              <a:tr h="8064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1973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대구보건대학 보건행정과 개설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대구경북</a:t>
                      </a:r>
                      <a:endParaRPr lang="en-US" altLang="ko-KR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algn="ctr" latinLnBrk="1"/>
                      <a:r>
                        <a:rPr lang="en-US" altLang="ko-KR" sz="2400" dirty="0" smtClean="0"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lang="ko-KR" altLang="en-US" sz="2400" dirty="0" smtClean="0">
                          <a:latin typeface="HY강B" pitchFamily="18" charset="-127"/>
                          <a:ea typeface="HY강B" pitchFamily="18" charset="-127"/>
                        </a:rPr>
                        <a:t>최초</a:t>
                      </a:r>
                      <a:r>
                        <a:rPr lang="en-US" altLang="ko-KR" sz="2400" dirty="0" smtClean="0"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ko-KR" altLang="en-US" sz="24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</a:tr>
              <a:tr h="8064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1988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선린대학교 보건행정과 개설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대구경북</a:t>
                      </a:r>
                      <a:endParaRPr lang="en-US" altLang="ko-KR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algn="ctr" latinLnBrk="1"/>
                      <a:r>
                        <a:rPr lang="en-US" altLang="ko-KR" sz="2400" dirty="0" smtClean="0">
                          <a:latin typeface="HY강B" pitchFamily="18" charset="-127"/>
                          <a:ea typeface="HY강B" pitchFamily="18" charset="-127"/>
                        </a:rPr>
                        <a:t>(2</a:t>
                      </a:r>
                      <a:r>
                        <a:rPr lang="ko-KR" altLang="en-US" sz="2400" dirty="0" smtClean="0">
                          <a:latin typeface="HY강B" pitchFamily="18" charset="-127"/>
                          <a:ea typeface="HY강B" pitchFamily="18" charset="-127"/>
                        </a:rPr>
                        <a:t>위</a:t>
                      </a:r>
                      <a:r>
                        <a:rPr lang="en-US" altLang="ko-KR" sz="2400" dirty="0" smtClean="0"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ko-KR" altLang="en-US" sz="24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</a:tr>
              <a:tr h="8064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2013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학제개편 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(2</a:t>
                      </a: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년제 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  <a:sym typeface="Wingdings" pitchFamily="2" charset="2"/>
                        </a:rPr>
                        <a:t> 3</a:t>
                      </a: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  <a:sym typeface="Wingdings" pitchFamily="2" charset="2"/>
                        </a:rPr>
                        <a:t>년제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  <a:sym typeface="Wingdings" pitchFamily="2" charset="2"/>
                        </a:rPr>
                        <a:t>)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65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11560" y="430560"/>
            <a:ext cx="7696200" cy="838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보건행정학의 교육목표</a:t>
            </a:r>
          </a:p>
        </p:txBody>
      </p:sp>
      <p:sp>
        <p:nvSpPr>
          <p:cNvPr id="6" name="Text Box 1027"/>
          <p:cNvSpPr txBox="1">
            <a:spLocks noChangeArrowheads="1"/>
          </p:cNvSpPr>
          <p:nvPr/>
        </p:nvSpPr>
        <p:spPr bwMode="auto">
          <a:xfrm>
            <a:off x="395283" y="1556792"/>
            <a:ext cx="180045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marL="4572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9144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2800" dirty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sz="2800" dirty="0" smtClean="0">
                <a:latin typeface="HY강M" pitchFamily="18" charset="-127"/>
                <a:ea typeface="HY강M" pitchFamily="18" charset="-127"/>
              </a:rPr>
              <a:t>목표</a:t>
            </a:r>
            <a:endParaRPr lang="ko-KR" altLang="en-US" sz="2800" dirty="0">
              <a:solidFill>
                <a:schemeClr val="hlink"/>
              </a:solidFill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7" name="Text Box 1027"/>
          <p:cNvSpPr txBox="1">
            <a:spLocks noChangeArrowheads="1"/>
          </p:cNvSpPr>
          <p:nvPr/>
        </p:nvSpPr>
        <p:spPr bwMode="auto">
          <a:xfrm>
            <a:off x="395285" y="3501008"/>
            <a:ext cx="2448524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marL="4572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9144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altLang="ko-KR" sz="2800" dirty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sz="2800" dirty="0" smtClean="0">
                <a:latin typeface="HY강M" pitchFamily="18" charset="-127"/>
                <a:ea typeface="HY강M" pitchFamily="18" charset="-127"/>
              </a:rPr>
              <a:t>교육내용</a:t>
            </a:r>
            <a:endParaRPr lang="ko-KR" altLang="en-US" sz="2800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395536" y="2258869"/>
            <a:ext cx="8497887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9144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lvl="1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국민의 건강증진에 이바지할 보건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/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의료기관의 행정전문요원 양성</a:t>
            </a:r>
            <a:endParaRPr lang="ko-KR" altLang="en-US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10" name="Text Box 1027"/>
          <p:cNvSpPr txBox="1">
            <a:spLocks noChangeArrowheads="1"/>
          </p:cNvSpPr>
          <p:nvPr/>
        </p:nvSpPr>
        <p:spPr bwMode="auto">
          <a:xfrm>
            <a:off x="395536" y="4201924"/>
            <a:ext cx="8497887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914400" indent="-4572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lvl="1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사회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/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직장생활에 필요한 교양지식 학습</a:t>
            </a:r>
            <a:endParaRPr lang="en-US" altLang="ko-KR" dirty="0" smtClean="0">
              <a:latin typeface="HY강M" pitchFamily="18" charset="-127"/>
              <a:ea typeface="HY강M" pitchFamily="18" charset="-127"/>
            </a:endParaRPr>
          </a:p>
          <a:p>
            <a:pPr lvl="1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dirty="0">
                <a:latin typeface="HY강M" pitchFamily="18" charset="-127"/>
                <a:ea typeface="HY강M" pitchFamily="18" charset="-127"/>
              </a:rPr>
              <a:t>보건행정 및 의무기록</a:t>
            </a:r>
            <a:r>
              <a:rPr lang="en-US" altLang="ko-KR" dirty="0">
                <a:latin typeface="HY강M" pitchFamily="18" charset="-127"/>
                <a:ea typeface="HY강M" pitchFamily="18" charset="-127"/>
              </a:rPr>
              <a:t>(</a:t>
            </a:r>
            <a:r>
              <a:rPr lang="ko-KR" altLang="en-US" dirty="0">
                <a:latin typeface="HY강M" pitchFamily="18" charset="-127"/>
                <a:ea typeface="HY강M" pitchFamily="18" charset="-127"/>
              </a:rPr>
              <a:t>정보</a:t>
            </a:r>
            <a:r>
              <a:rPr lang="en-US" altLang="ko-KR" dirty="0">
                <a:latin typeface="HY강M" pitchFamily="18" charset="-127"/>
                <a:ea typeface="HY강M" pitchFamily="18" charset="-127"/>
              </a:rPr>
              <a:t>)</a:t>
            </a:r>
            <a:r>
              <a:rPr lang="ko-KR" altLang="en-US" dirty="0">
                <a:latin typeface="HY강M" pitchFamily="18" charset="-127"/>
                <a:ea typeface="HY강M" pitchFamily="18" charset="-127"/>
              </a:rPr>
              <a:t>분야에 관한 전문지식 </a:t>
            </a:r>
            <a:r>
              <a:rPr lang="ko-KR" altLang="en-US" dirty="0" smtClean="0">
                <a:latin typeface="HY강M" pitchFamily="18" charset="-127"/>
                <a:ea typeface="HY강M" pitchFamily="18" charset="-127"/>
              </a:rPr>
              <a:t>습득</a:t>
            </a:r>
            <a:endParaRPr lang="ko-KR" altLang="en-US" dirty="0">
              <a:latin typeface="HY강M" pitchFamily="18" charset="-127"/>
              <a:ea typeface="HY강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055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2232248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초창기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800" dirty="0" err="1" smtClean="0">
                <a:latin typeface="HY강B" pitchFamily="18" charset="-127"/>
                <a:ea typeface="HY강B" pitchFamily="18" charset="-127"/>
              </a:rPr>
              <a:t>보건직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 공무원 양성</a:t>
            </a:r>
            <a:endParaRPr lang="en-US" altLang="ko-KR" sz="2800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과도기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의료기관 증가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&amp;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의무기록 활성화</a:t>
            </a:r>
            <a:endParaRPr lang="en-US" altLang="ko-KR" sz="2800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안정기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병원행정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&amp;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전문경영인 도입</a:t>
            </a:r>
            <a:endParaRPr lang="ko-KR" altLang="en-US" sz="28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68338" y="620688"/>
            <a:ext cx="7696200" cy="838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ko-KR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보건행정학의 학문흐름</a:t>
            </a:r>
            <a:r>
              <a:rPr lang="en-US" altLang="ko-KR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(Process)</a:t>
            </a:r>
            <a:endParaRPr lang="ko-KR" altLang="en-US" sz="4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416253" y="4581128"/>
            <a:ext cx="8229600" cy="14401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국민건강증진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&amp;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예방활동강화</a:t>
            </a:r>
            <a:endParaRPr lang="en-US" altLang="ko-KR" sz="2800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병원전산정보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&amp;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건강보험분야 강화</a:t>
            </a:r>
            <a:endParaRPr lang="ko-KR" altLang="en-US" sz="28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3563888" y="4077072"/>
            <a:ext cx="172819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163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전국대학 보건행정과 교육과정분석</a:t>
            </a:r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/>
            </a:r>
            <a:b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</a:br>
            <a:r>
              <a:rPr lang="en-US" altLang="ko-KR" sz="3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(75</a:t>
            </a:r>
            <a:r>
              <a:rPr lang="ko-KR" altLang="en-US" sz="3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개 대학</a:t>
            </a:r>
            <a:r>
              <a:rPr lang="en-US" altLang="ko-KR" sz="3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31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2492896"/>
            <a:ext cx="8064896" cy="3816424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err="1" smtClean="0">
                <a:latin typeface="HY강B" pitchFamily="18" charset="-127"/>
                <a:ea typeface="HY강B" pitchFamily="18" charset="-127"/>
              </a:rPr>
              <a:t>의무기록사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국가면허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) : </a:t>
            </a:r>
            <a:r>
              <a:rPr lang="ko-KR" altLang="en-US" sz="2800" dirty="0" err="1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보건직</a:t>
            </a:r>
            <a:r>
              <a:rPr lang="ko-KR" altLang="en-US" sz="28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 공무원 시험 </a:t>
            </a:r>
            <a:r>
              <a:rPr lang="en-US" altLang="ko-KR" sz="28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5% </a:t>
            </a:r>
            <a:r>
              <a:rPr lang="ko-KR" altLang="en-US" sz="2800" dirty="0" err="1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가산점</a:t>
            </a:r>
            <a:endParaRPr lang="ko-KR" altLang="en-US" sz="2800" dirty="0">
              <a:solidFill>
                <a:srgbClr val="FF0000"/>
              </a:solidFill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err="1" smtClean="0">
                <a:latin typeface="HY강B" pitchFamily="18" charset="-127"/>
                <a:ea typeface="HY강B" pitchFamily="18" charset="-127"/>
              </a:rPr>
              <a:t>병원행정사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공인자격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) : </a:t>
            </a:r>
            <a:r>
              <a:rPr lang="ko-KR" alt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강B" pitchFamily="18" charset="-127"/>
                <a:ea typeface="HY강B" pitchFamily="18" charset="-127"/>
              </a:rPr>
              <a:t>종합병원 행정직 서류전형 우대</a:t>
            </a:r>
            <a:endParaRPr lang="en-US" altLang="ko-KR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err="1" smtClean="0">
                <a:latin typeface="HY강B" pitchFamily="18" charset="-127"/>
                <a:ea typeface="HY강B" pitchFamily="18" charset="-127"/>
              </a:rPr>
              <a:t>건강보험청구사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민간자격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)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보건교육사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국가자격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) : </a:t>
            </a:r>
            <a:r>
              <a:rPr lang="ko-KR" alt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강B" pitchFamily="18" charset="-127"/>
                <a:ea typeface="HY강B" pitchFamily="18" charset="-127"/>
              </a:rPr>
              <a:t>보건소 및 국가기관 </a:t>
            </a:r>
            <a:r>
              <a:rPr lang="ko-KR" alt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강B" pitchFamily="18" charset="-127"/>
                <a:ea typeface="HY강B" pitchFamily="18" charset="-127"/>
              </a:rPr>
              <a:t>채용시</a:t>
            </a:r>
            <a:r>
              <a:rPr lang="ko-KR" alt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강B" pitchFamily="18" charset="-127"/>
                <a:ea typeface="HY강B" pitchFamily="18" charset="-127"/>
              </a:rPr>
              <a:t> 서류전형 우대</a:t>
            </a:r>
            <a:endParaRPr lang="en-US" altLang="ko-KR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err="1" smtClean="0">
                <a:latin typeface="HY강B" pitchFamily="18" charset="-127"/>
                <a:ea typeface="HY강B" pitchFamily="18" charset="-127"/>
              </a:rPr>
              <a:t>위생사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국가면허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) : </a:t>
            </a:r>
            <a:r>
              <a:rPr lang="ko-KR" altLang="en-US" sz="2800" dirty="0" err="1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보건직</a:t>
            </a:r>
            <a:r>
              <a:rPr lang="ko-KR" altLang="en-US" sz="2800" dirty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 공무원 시험 </a:t>
            </a:r>
            <a:r>
              <a:rPr lang="en-US" altLang="ko-KR" sz="2800" dirty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5% </a:t>
            </a:r>
            <a:r>
              <a:rPr lang="ko-KR" altLang="en-US" sz="2800" dirty="0" err="1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가산점</a:t>
            </a:r>
            <a:endParaRPr lang="en-US" altLang="ko-KR" sz="2800" dirty="0" smtClean="0">
              <a:solidFill>
                <a:srgbClr val="FF0000"/>
              </a:solidFill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병원코디네이터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민간자격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)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간호조무사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국가자격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) : </a:t>
            </a:r>
            <a:r>
              <a:rPr lang="ko-KR" alt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강B" pitchFamily="18" charset="-127"/>
                <a:ea typeface="HY강B" pitchFamily="18" charset="-127"/>
              </a:rPr>
              <a:t>종합병원 </a:t>
            </a:r>
            <a:r>
              <a:rPr lang="ko-KR" alt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강B" pitchFamily="18" charset="-127"/>
                <a:ea typeface="HY강B" pitchFamily="18" charset="-127"/>
              </a:rPr>
              <a:t>채용시</a:t>
            </a:r>
            <a:r>
              <a:rPr lang="ko-KR" alt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강B" pitchFamily="18" charset="-127"/>
                <a:ea typeface="HY강B" pitchFamily="18" charset="-127"/>
              </a:rPr>
              <a:t> 자격수당 지급</a:t>
            </a:r>
            <a:endParaRPr lang="en-US" altLang="ko-KR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err="1" smtClean="0">
                <a:latin typeface="HY강B" pitchFamily="18" charset="-127"/>
                <a:ea typeface="HY강B" pitchFamily="18" charset="-127"/>
              </a:rPr>
              <a:t>컴활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, ITQ, ICDL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자격증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) : </a:t>
            </a:r>
            <a:r>
              <a:rPr lang="ko-KR" altLang="en-US" sz="2800" dirty="0" err="1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보건직</a:t>
            </a:r>
            <a:r>
              <a:rPr lang="ko-KR" altLang="en-US" sz="28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2800" dirty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공무원 시험 </a:t>
            </a:r>
            <a:r>
              <a:rPr lang="en-US" altLang="ko-KR" sz="28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1% </a:t>
            </a:r>
            <a:r>
              <a:rPr lang="ko-KR" altLang="en-US" sz="2800" dirty="0" err="1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가산점</a:t>
            </a:r>
            <a:endParaRPr lang="en-US" altLang="ko-KR" sz="2800" dirty="0">
              <a:solidFill>
                <a:srgbClr val="FF0000"/>
              </a:solidFill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800" dirty="0" smtClean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4446" y="1917488"/>
            <a:ext cx="805799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취득가능 면허증 </a:t>
            </a:r>
            <a:r>
              <a:rPr lang="en-US" altLang="ko-KR" sz="2400" dirty="0" smtClean="0">
                <a:latin typeface="HY강B" pitchFamily="18" charset="-127"/>
                <a:ea typeface="HY강B" pitchFamily="18" charset="-127"/>
              </a:rPr>
              <a:t>&amp; 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자격증</a:t>
            </a:r>
            <a:endParaRPr lang="ko-KR" altLang="en-US" sz="2400" dirty="0"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495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교육분야 및 내용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76669"/>
              </p:ext>
            </p:extLst>
          </p:nvPr>
        </p:nvGraphicFramePr>
        <p:xfrm>
          <a:off x="683568" y="1397000"/>
          <a:ext cx="7776864" cy="5060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6768752"/>
              </a:tblGrid>
              <a:tr h="4624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구분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분야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&amp;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과목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624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교양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인간관계론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취업과 창업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직업윤리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의사소통능력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624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전공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rgbClr val="FF0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기초의학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해부생리학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병리학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임상의학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약리학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의학용어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62429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전산학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err="1" smtClean="0">
                          <a:latin typeface="HY강B" pitchFamily="18" charset="-127"/>
                          <a:ea typeface="HY강B" pitchFamily="18" charset="-127"/>
                        </a:rPr>
                        <a:t>의료정보관리학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(ITQ, ICDL, </a:t>
                      </a:r>
                      <a:r>
                        <a:rPr lang="ko-KR" altLang="en-US" dirty="0" smtClean="0">
                          <a:solidFill>
                            <a:srgbClr val="FF0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전산관련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) 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62429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영어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보건행정학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공중보건학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lang="ko-KR" altLang="en-US" dirty="0" err="1" smtClean="0">
                          <a:solidFill>
                            <a:srgbClr val="FF0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보건직</a:t>
                      </a:r>
                      <a:r>
                        <a:rPr lang="ko-KR" altLang="en-US" dirty="0" smtClean="0">
                          <a:solidFill>
                            <a:srgbClr val="FF0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 공무원시험 과목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62429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병원코디네이터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SMAT, CS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관리사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lang="ko-KR" altLang="en-US" dirty="0" err="1" smtClean="0">
                          <a:latin typeface="HY강B" pitchFamily="18" charset="-127"/>
                          <a:ea typeface="HY강B" pitchFamily="18" charset="-127"/>
                        </a:rPr>
                        <a:t>병코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친절서비스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62429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rgbClr val="FF0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병원행정분야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의료경영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err="1" smtClean="0">
                          <a:latin typeface="HY강B" pitchFamily="18" charset="-127"/>
                          <a:ea typeface="HY강B" pitchFamily="18" charset="-127"/>
                        </a:rPr>
                        <a:t>병원관리학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원무관리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인사관리</a:t>
                      </a:r>
                      <a:endParaRPr lang="en-US" altLang="ko-KR" dirty="0" smtClean="0"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latinLnBrk="1"/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병원회계재무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마케팅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병원경영평가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62429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rgbClr val="FF0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의무기록분야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lang="ko-KR" altLang="en-US" dirty="0" err="1" smtClean="0">
                          <a:latin typeface="HY강B" pitchFamily="18" charset="-127"/>
                          <a:ea typeface="HY강B" pitchFamily="18" charset="-127"/>
                        </a:rPr>
                        <a:t>의무기록관리학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질병 및 의료행위분류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의무기록전사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err="1" smtClean="0">
                          <a:latin typeface="HY강B" pitchFamily="18" charset="-127"/>
                          <a:ea typeface="HY강B" pitchFamily="18" charset="-127"/>
                        </a:rPr>
                        <a:t>암등록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의무기록실무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rgbClr val="FF0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건강보험청구분야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lang="ko-KR" altLang="en-US" dirty="0" err="1" smtClean="0">
                          <a:latin typeface="HY강B" pitchFamily="18" charset="-127"/>
                          <a:ea typeface="HY강B" pitchFamily="18" charset="-127"/>
                        </a:rPr>
                        <a:t>의료보험론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건강보험실무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DRG</a:t>
                      </a:r>
                      <a:r>
                        <a:rPr lang="ko-KR" altLang="en-US" dirty="0" err="1" smtClean="0">
                          <a:latin typeface="HY강B" pitchFamily="18" charset="-127"/>
                          <a:ea typeface="HY강B" pitchFamily="18" charset="-127"/>
                        </a:rPr>
                        <a:t>포괄수가제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산재 및 자동차보험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손해사정실무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실습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rgbClr val="FF0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병원현장실습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2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회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(2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학년 겨울방학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&amp; 3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학년 여름방학 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  <a:r>
                        <a:rPr lang="ko-KR" altLang="en-US" dirty="0" smtClean="0">
                          <a:latin typeface="HY강B" pitchFamily="18" charset="-127"/>
                          <a:ea typeface="HY강B" pitchFamily="18" charset="-127"/>
                        </a:rPr>
                        <a:t>개월</a:t>
                      </a:r>
                      <a:r>
                        <a:rPr lang="en-US" altLang="ko-KR" dirty="0" smtClean="0"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ko-KR" altLang="en-US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74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sz="4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졸업후</a:t>
            </a:r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 진로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09634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종합병원 행정직 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의무기록실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보건소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보건직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공무원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국민건강보험공단 등 건강보험관리기관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보험회사 및 건강보험심사요원 등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324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1. </a:t>
            </a:r>
            <a:r>
              <a:rPr lang="ko-KR" altLang="en-US" sz="4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보건직</a:t>
            </a:r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 공무원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28803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응시분야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: 9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급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보건직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(7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급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보건직은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4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년제 대졸자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)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과목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국어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영어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국사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공중보건학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보건행정학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(5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과목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)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가산점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1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의무기록사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면허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위생사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면허 취득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(5%)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가산점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2 :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컴퓨터 국가자격증 취득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(1%)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시험일정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지방직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6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월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국가직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4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월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966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2. </a:t>
            </a:r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종합병원 및 의료기관 행정직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988840"/>
            <a:ext cx="7848872" cy="34563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1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차 서류전형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입사지원서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자소서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최종학교 성적증명서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관련분야 면허증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&amp;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자격증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)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2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차 면접고사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 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3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차 신체검사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대학부속병원은 필기시험 추가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영어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전공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(TOEIC 750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이상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)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059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3. </a:t>
            </a:r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중소병원 및 개인병원 사무장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988840"/>
            <a:ext cx="8136904" cy="34563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병원은 여직원이 많은 특징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남자 직원은 다소 활동적인 업무가 적합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병원행정인의 단체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사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)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대한병원행정관리자협회 및 시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/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도별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지회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구성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병원행정사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국가공인 민간자격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취득후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입사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개인병원장과 협업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(Co-work)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행정책임자 업무담당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558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4. </a:t>
            </a:r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국민건강보험관리공단 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72816"/>
            <a:ext cx="8136904" cy="403244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국민건강보험관리공단은 정부산하기관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준공무원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)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1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차 필기시험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직무수행능력평가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120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문항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)</a:t>
            </a: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언어력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논리력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수리력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추리력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지각력</a:t>
            </a:r>
            <a:endParaRPr lang="en-US" altLang="ko-KR" dirty="0">
              <a:latin typeface="HY강B" pitchFamily="18" charset="-127"/>
              <a:ea typeface="HY강B" pitchFamily="18" charset="-127"/>
            </a:endParaRP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한국사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상황판단력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일반상식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2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차 인성검사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3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차 면접시험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매년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3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월경 모집공고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997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성공한 사람의 </a:t>
            </a:r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가지 습관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069554"/>
              </p:ext>
            </p:extLst>
          </p:nvPr>
        </p:nvGraphicFramePr>
        <p:xfrm>
          <a:off x="642910" y="1397000"/>
          <a:ext cx="7786742" cy="4460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335"/>
                <a:gridCol w="6083407"/>
              </a:tblGrid>
              <a:tr h="6372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습관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자신의 삶을 주도하라</a:t>
                      </a:r>
                    </a:p>
                  </a:txBody>
                  <a:tcPr anchor="ctr"/>
                </a:tc>
              </a:tr>
              <a:tr h="6372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습관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2</a:t>
                      </a:r>
                      <a:endParaRPr lang="ko-KR" altLang="en-US" sz="2800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끝을 생각하며 시작하라</a:t>
                      </a:r>
                    </a:p>
                  </a:txBody>
                  <a:tcPr anchor="ctr"/>
                </a:tc>
              </a:tr>
              <a:tr h="6372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습관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3</a:t>
                      </a:r>
                      <a:endParaRPr lang="ko-KR" altLang="en-US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소중한 것을 </a:t>
                      </a:r>
                      <a:r>
                        <a:rPr lang="ko-KR" altLang="en-US" sz="2800" dirty="0" err="1" smtClean="0">
                          <a:latin typeface="HY강B" pitchFamily="18" charset="-127"/>
                          <a:ea typeface="HY강B" pitchFamily="18" charset="-127"/>
                        </a:rPr>
                        <a:t>먼저하라</a:t>
                      </a:r>
                      <a:endParaRPr lang="en-US" altLang="ko-KR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</a:tr>
              <a:tr h="6372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습관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4</a:t>
                      </a:r>
                      <a:endParaRPr lang="ko-KR" altLang="en-US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Win-Win</a:t>
                      </a: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을 생각하라</a:t>
                      </a:r>
                      <a:endParaRPr lang="en-US" altLang="ko-KR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</a:tr>
              <a:tr h="6372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습관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5</a:t>
                      </a:r>
                      <a:endParaRPr lang="ko-KR" altLang="en-US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먼저 이해하고 다음에 이해시켜라</a:t>
                      </a:r>
                      <a:endParaRPr lang="en-US" altLang="ko-KR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</a:tr>
              <a:tr h="6372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습관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6</a:t>
                      </a:r>
                      <a:endParaRPr lang="ko-KR" altLang="en-US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시너지를 내라</a:t>
                      </a:r>
                      <a:endParaRPr lang="en-US" altLang="ko-KR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</a:tr>
              <a:tr h="6372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습관</a:t>
                      </a:r>
                      <a:r>
                        <a:rPr lang="en-US" altLang="ko-KR" sz="2800" dirty="0" smtClean="0">
                          <a:latin typeface="HY강B" pitchFamily="18" charset="-127"/>
                          <a:ea typeface="HY강B" pitchFamily="18" charset="-127"/>
                        </a:rPr>
                        <a:t>7</a:t>
                      </a:r>
                      <a:endParaRPr lang="ko-KR" altLang="en-US" sz="2800" dirty="0" smtClean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HY강B" pitchFamily="18" charset="-127"/>
                          <a:ea typeface="HY강B" pitchFamily="18" charset="-127"/>
                        </a:rPr>
                        <a:t> 끊임없이 쇄신하라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1</a:t>
            </a:r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만시간의 법칙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1772816"/>
            <a:ext cx="7776864" cy="424847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아웃라이어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(out-</a:t>
            </a:r>
            <a:r>
              <a:rPr lang="en-US" altLang="ko-KR" dirty="0" err="1" smtClean="0">
                <a:latin typeface="HY강B" pitchFamily="18" charset="-127"/>
                <a:ea typeface="HY강B" pitchFamily="18" charset="-127"/>
              </a:rPr>
              <a:t>lier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말콤글레드웰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)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전문가가 되기 위한 요건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관심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적성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&amp;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소질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동기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노력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결</a:t>
            </a:r>
            <a:r>
              <a:rPr lang="ko-KR" altLang="en-US" dirty="0">
                <a:latin typeface="HY강B" pitchFamily="18" charset="-127"/>
                <a:ea typeface="HY강B" pitchFamily="18" charset="-127"/>
              </a:rPr>
              <a:t>실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610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58750344" descr="EMB0000369c30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71" y="1268760"/>
            <a:ext cx="748784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67544" y="228600"/>
            <a:ext cx="8229600" cy="896144"/>
          </a:xfrm>
        </p:spPr>
        <p:txBody>
          <a:bodyPr>
            <a:normAutofit/>
          </a:bodyPr>
          <a:lstStyle/>
          <a:p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참고자료</a:t>
            </a:r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1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394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96144"/>
          </a:xfrm>
        </p:spPr>
        <p:txBody>
          <a:bodyPr>
            <a:normAutofit/>
          </a:bodyPr>
          <a:lstStyle/>
          <a:p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참고자료</a:t>
            </a:r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B" pitchFamily="18" charset="-127"/>
                <a:ea typeface="HY강B" pitchFamily="18" charset="-127"/>
              </a:rPr>
              <a:t>2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158750744" descr="EMB0000369c30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776864" cy="457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09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647436" y="2967335"/>
            <a:ext cx="38491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감사합니다</a:t>
            </a:r>
            <a:r>
              <a:rPr lang="en-US" altLang="ko-K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en-US" altLang="ko-K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622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680</Words>
  <Application>Microsoft Office PowerPoint</Application>
  <PresentationFormat>화면 슬라이드 쇼(4:3)</PresentationFormat>
  <Paragraphs>129</Paragraphs>
  <Slides>18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대형종합병원 행정직 &amp;  보건직 공무원이 되는 길</vt:lpstr>
      <vt:lpstr>4차 산업혁명의 핵심 (Key Word)</vt:lpstr>
      <vt:lpstr>미래의 보건의료</vt:lpstr>
      <vt:lpstr>보건행정이란 학문의 역사</vt:lpstr>
      <vt:lpstr>보건행정학의 교육목표</vt:lpstr>
      <vt:lpstr>보건행정학의 학문흐름(Process)</vt:lpstr>
      <vt:lpstr>전국대학 보건행정과 교육과정분석 (75개 대학)</vt:lpstr>
      <vt:lpstr>교육분야 및 내용</vt:lpstr>
      <vt:lpstr>졸업후 진로</vt:lpstr>
      <vt:lpstr>1. 보건직 공무원</vt:lpstr>
      <vt:lpstr>2. 종합병원 및 의료기관 행정직</vt:lpstr>
      <vt:lpstr>3. 중소병원 및 개인병원 사무장</vt:lpstr>
      <vt:lpstr>4. 국민건강보험관리공단 </vt:lpstr>
      <vt:lpstr>성공한 사람의 7가지 습관</vt:lpstr>
      <vt:lpstr>1만시간의 법칙</vt:lpstr>
      <vt:lpstr>참고자료1</vt:lpstr>
      <vt:lpstr>참고자료2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Survive at Work</dc:title>
  <dc:creator>SUN</dc:creator>
  <cp:lastModifiedBy>Windows 사용자</cp:lastModifiedBy>
  <cp:revision>100</cp:revision>
  <dcterms:created xsi:type="dcterms:W3CDTF">2011-08-31T14:52:28Z</dcterms:created>
  <dcterms:modified xsi:type="dcterms:W3CDTF">2017-10-19T06:32:36Z</dcterms:modified>
</cp:coreProperties>
</file>